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60" r:id="rId7"/>
    <p:sldId id="259" r:id="rId8"/>
    <p:sldId id="266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-496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EDF2-F44B-4DB2-95AD-46266DE7FBCC}" type="datetimeFigureOut">
              <a:rPr lang="en-GB" smtClean="0"/>
              <a:t>13/03/15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8E28-9EBC-4EC2-98F0-E2FAAC623C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60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EDF2-F44B-4DB2-95AD-46266DE7FBCC}" type="datetimeFigureOut">
              <a:rPr lang="en-GB" smtClean="0"/>
              <a:t>13/03/15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8E28-9EBC-4EC2-98F0-E2FAAC623C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8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EDF2-F44B-4DB2-95AD-46266DE7FBCC}" type="datetimeFigureOut">
              <a:rPr lang="en-GB" smtClean="0"/>
              <a:t>13/03/15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8E28-9EBC-4EC2-98F0-E2FAAC623C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70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EDF2-F44B-4DB2-95AD-46266DE7FBCC}" type="datetimeFigureOut">
              <a:rPr lang="en-GB" smtClean="0"/>
              <a:t>13/03/15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8E28-9EBC-4EC2-98F0-E2FAAC623C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78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EDF2-F44B-4DB2-95AD-46266DE7FBCC}" type="datetimeFigureOut">
              <a:rPr lang="en-GB" smtClean="0"/>
              <a:t>13/03/15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8E28-9EBC-4EC2-98F0-E2FAAC623C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59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EDF2-F44B-4DB2-95AD-46266DE7FBCC}" type="datetimeFigureOut">
              <a:rPr lang="en-GB" smtClean="0"/>
              <a:t>13/03/15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8E28-9EBC-4EC2-98F0-E2FAAC623C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798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EDF2-F44B-4DB2-95AD-46266DE7FBCC}" type="datetimeFigureOut">
              <a:rPr lang="en-GB" smtClean="0"/>
              <a:t>13/03/15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8E28-9EBC-4EC2-98F0-E2FAAC623C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3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EDF2-F44B-4DB2-95AD-46266DE7FBCC}" type="datetimeFigureOut">
              <a:rPr lang="en-GB" smtClean="0"/>
              <a:t>13/03/15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8E28-9EBC-4EC2-98F0-E2FAAC623C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27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EDF2-F44B-4DB2-95AD-46266DE7FBCC}" type="datetimeFigureOut">
              <a:rPr lang="en-GB" smtClean="0"/>
              <a:t>13/03/15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8E28-9EBC-4EC2-98F0-E2FAAC623C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64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EDF2-F44B-4DB2-95AD-46266DE7FBCC}" type="datetimeFigureOut">
              <a:rPr lang="en-GB" smtClean="0"/>
              <a:t>13/03/15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8E28-9EBC-4EC2-98F0-E2FAAC623C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865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EDF2-F44B-4DB2-95AD-46266DE7FBCC}" type="datetimeFigureOut">
              <a:rPr lang="en-GB" smtClean="0"/>
              <a:t>13/03/15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8E28-9EBC-4EC2-98F0-E2FAAC623C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35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9EDF2-F44B-4DB2-95AD-46266DE7FBCC}" type="datetimeFigureOut">
              <a:rPr lang="en-GB" smtClean="0"/>
              <a:t>13/03/15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88E28-9EBC-4EC2-98F0-E2FAAC623C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33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deas.homelife.com.au/media/articles/1/8/0/0/18057-1_l.jpg?18572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6" b="12159"/>
          <a:stretch/>
        </p:blipFill>
        <p:spPr bwMode="auto">
          <a:xfrm>
            <a:off x="0" y="0"/>
            <a:ext cx="12192000" cy="68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256" y="0"/>
            <a:ext cx="8665029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8800" b="1" dirty="0" smtClean="0">
                <a:ln/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29000"/>
                    </a:prstClr>
                  </a:outerShdw>
                </a:effectLst>
                <a:latin typeface="Candara" panose="020E0502030303020204" pitchFamily="34" charset="0"/>
              </a:rPr>
              <a:t>Nehemiah</a:t>
            </a:r>
            <a:endParaRPr lang="en-GB" sz="8800" b="1" dirty="0">
              <a:ln/>
              <a:solidFill>
                <a:schemeClr val="accent4"/>
              </a:solidFill>
              <a:effectLst>
                <a:outerShdw blurRad="50800" dist="76200" dir="2700000" algn="tl" rotWithShape="0">
                  <a:prstClr val="black">
                    <a:alpha val="29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256" y="1248765"/>
            <a:ext cx="8665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empus Sans ITC" panose="04020404030D07020202" pitchFamily="82" charset="0"/>
              </a:rPr>
              <a:t>Building Walls &amp; Restoring Lives</a:t>
            </a:r>
            <a:endParaRPr lang="en-GB" sz="4800" b="1" dirty="0">
              <a:latin typeface="Tempus Sans ITC" panose="04020404030D070202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256" y="4815657"/>
            <a:ext cx="8665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latin typeface="Tempus Sans ITC" panose="04020404030D07020202" pitchFamily="82" charset="0"/>
              </a:rPr>
              <a:t>Session </a:t>
            </a:r>
            <a:r>
              <a:rPr lang="en-GB" sz="6000" b="1" dirty="0">
                <a:latin typeface="Tempus Sans ITC" panose="04020404030D07020202" pitchFamily="82" charset="0"/>
              </a:rPr>
              <a:t>7</a:t>
            </a:r>
            <a:r>
              <a:rPr lang="en-GB" sz="6000" b="1" dirty="0" smtClean="0">
                <a:latin typeface="Tempus Sans ITC" panose="04020404030D07020202" pitchFamily="82" charset="0"/>
              </a:rPr>
              <a:t>: </a:t>
            </a:r>
            <a:r>
              <a:rPr lang="en-GB" sz="6000" b="1" dirty="0" smtClean="0">
                <a:latin typeface="Tempus Sans ITC" panose="04020404030D07020202" pitchFamily="82" charset="0"/>
              </a:rPr>
              <a:t>Nation Building </a:t>
            </a:r>
            <a:endParaRPr lang="en-GB" sz="6000" b="1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27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ction-building-services.co.uk/images/builders-hat-too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142" y="5050970"/>
            <a:ext cx="2621647" cy="1572988"/>
          </a:xfrm>
          <a:prstGeom prst="rect">
            <a:avLst/>
          </a:prstGeom>
          <a:noFill/>
          <a:effectLst>
            <a:outerShdw blurRad="88900" dist="152400" dir="2700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483" y="5421966"/>
            <a:ext cx="31350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800" b="1" dirty="0" smtClean="0">
                <a:ln/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29000"/>
                    </a:prstClr>
                  </a:outerShdw>
                </a:effectLst>
                <a:latin typeface="Candara" panose="020E0502030303020204" pitchFamily="34" charset="0"/>
              </a:rPr>
              <a:t>Nehemiah</a:t>
            </a:r>
            <a:endParaRPr lang="en-GB" sz="4800" b="1" dirty="0">
              <a:ln/>
              <a:solidFill>
                <a:schemeClr val="accent4"/>
              </a:solidFill>
              <a:effectLst>
                <a:outerShdw blurRad="50800" dist="76200" dir="2700000" algn="tl" rotWithShape="0">
                  <a:prstClr val="black">
                    <a:alpha val="29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483" y="6039184"/>
            <a:ext cx="866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Tempus Sans ITC" panose="04020404030D07020202" pitchFamily="82" charset="0"/>
              </a:rPr>
              <a:t>Building Walls &amp; Restoring Lives</a:t>
            </a:r>
            <a:endParaRPr lang="en-GB" sz="3200" b="1" dirty="0">
              <a:latin typeface="Tempus Sans ITC" panose="04020404030D07020202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669" y="115910"/>
            <a:ext cx="9131120" cy="54606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GB" sz="3600" b="1" i="1" dirty="0" smtClean="0">
                <a:solidFill>
                  <a:srgbClr val="002060"/>
                </a:solidFill>
              </a:rPr>
              <a:t>The revelation of 8 aspects of God’s character in the midst of difficulties: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rgbClr val="002060"/>
                </a:solidFill>
              </a:rPr>
              <a:t>Eternal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rgbClr val="002060"/>
                </a:solidFill>
              </a:rPr>
              <a:t>Powerful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rgbClr val="002060"/>
                </a:solidFill>
              </a:rPr>
              <a:t>Faithful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rgbClr val="002060"/>
                </a:solidFill>
              </a:rPr>
              <a:t>Just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rgbClr val="002060"/>
                </a:solidFill>
              </a:rPr>
              <a:t>Loving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rgbClr val="002060"/>
                </a:solidFill>
              </a:rPr>
              <a:t>Merciful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rgbClr val="002060"/>
                </a:solidFill>
              </a:rPr>
              <a:t>Generous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rgbClr val="002060"/>
                </a:solidFill>
              </a:rPr>
              <a:t>Patient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6684135" y="811369"/>
            <a:ext cx="5087155" cy="3776969"/>
          </a:xfrm>
          <a:prstGeom prst="cloudCallout">
            <a:avLst>
              <a:gd name="adj1" fmla="val -113238"/>
              <a:gd name="adj2" fmla="val 1672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Reflection (Philippians 4:8): “Whatsoever things are … reflect on these things”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8219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ction-building-services.co.uk/images/builders-hat-too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142" y="5050970"/>
            <a:ext cx="2621647" cy="1572988"/>
          </a:xfrm>
          <a:prstGeom prst="rect">
            <a:avLst/>
          </a:prstGeom>
          <a:noFill/>
          <a:effectLst>
            <a:outerShdw blurRad="88900" dist="152400" dir="2700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483" y="5421966"/>
            <a:ext cx="31350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800" b="1" dirty="0" smtClean="0">
                <a:ln/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29000"/>
                    </a:prstClr>
                  </a:outerShdw>
                </a:effectLst>
                <a:latin typeface="Candara" panose="020E0502030303020204" pitchFamily="34" charset="0"/>
              </a:rPr>
              <a:t>Nehemiah</a:t>
            </a:r>
            <a:endParaRPr lang="en-GB" sz="4800" b="1" dirty="0">
              <a:ln/>
              <a:solidFill>
                <a:schemeClr val="accent4"/>
              </a:solidFill>
              <a:effectLst>
                <a:outerShdw blurRad="50800" dist="76200" dir="2700000" algn="tl" rotWithShape="0">
                  <a:prstClr val="black">
                    <a:alpha val="29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483" y="6039184"/>
            <a:ext cx="866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Tempus Sans ITC" panose="04020404030D07020202" pitchFamily="82" charset="0"/>
              </a:rPr>
              <a:t>Building Walls &amp; Restoring Lives</a:t>
            </a:r>
            <a:endParaRPr lang="en-GB" sz="3200" b="1" dirty="0">
              <a:latin typeface="Tempus Sans ITC" panose="04020404030D07020202" pitchFamily="8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9483" y="244697"/>
            <a:ext cx="11634838" cy="1223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/>
              <a:t>Nehemiah: The story so far …</a:t>
            </a:r>
            <a:endParaRPr lang="en-GB" sz="6000" dirty="0"/>
          </a:p>
        </p:txBody>
      </p:sp>
      <p:sp>
        <p:nvSpPr>
          <p:cNvPr id="3" name="Rectangle 2"/>
          <p:cNvSpPr/>
          <p:nvPr/>
        </p:nvSpPr>
        <p:spPr>
          <a:xfrm>
            <a:off x="141669" y="1674253"/>
            <a:ext cx="8203841" cy="38379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rgbClr val="002060"/>
                </a:solidFill>
              </a:rPr>
              <a:t>He responds to news of the state of the people in Israel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rgbClr val="002060"/>
                </a:solidFill>
              </a:rPr>
              <a:t>He initiates work on rebuilding the walls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rgbClr val="002060"/>
                </a:solidFill>
              </a:rPr>
              <a:t>He presses through opposition from outside and within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rgbClr val="002060"/>
                </a:solidFill>
              </a:rPr>
              <a:t>He deals with justified complaints from among the people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rgbClr val="002060"/>
                </a:solidFill>
              </a:rPr>
              <a:t>He releases </a:t>
            </a:r>
            <a:r>
              <a:rPr lang="en-GB" sz="2400" b="1" i="1" dirty="0">
                <a:solidFill>
                  <a:srgbClr val="002060"/>
                </a:solidFill>
              </a:rPr>
              <a:t>E</a:t>
            </a:r>
            <a:r>
              <a:rPr lang="en-GB" sz="2400" b="1" i="1" dirty="0" smtClean="0">
                <a:solidFill>
                  <a:srgbClr val="002060"/>
                </a:solidFill>
              </a:rPr>
              <a:t>zra to restore the Law &amp; Celebrations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rgbClr val="002060"/>
                </a:solidFill>
              </a:rPr>
              <a:t>He ensures the people understand the Law</a:t>
            </a:r>
            <a:endParaRPr lang="en-GB" sz="24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monerobase.com/images/a/a2/News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22" y="1647443"/>
            <a:ext cx="1211644" cy="12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-727_Stone_Wall_hd.jpg (1565×1080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121770" y="2114490"/>
            <a:ext cx="1207832" cy="83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icfwageningen.org/wp-content/uploads/2013/09/expect-opposition-really_im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23" y="2857858"/>
            <a:ext cx="1336386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erthgazette.co.uk/wp-content/uploads/2014/11/r_1486-complaints-to-water-companies-fall-for-sixth-successive-ye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782" y="3254385"/>
            <a:ext cx="1613645" cy="8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jmbeatty.com/wpimages/wp41f4e610_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570" y="4202398"/>
            <a:ext cx="1219795" cy="87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tatic.greatbigcanvas.com/images/singlecanvas_thick_none/getty-images/illustration-of-ezra-reading-from-book-of-the-law-outside-rebuilt-walls-of-jerusalem,1907790.jpg?max=54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425" y="4134335"/>
            <a:ext cx="1789135" cy="108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69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ction-building-services.co.uk/images/builders-hat-too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142" y="5050970"/>
            <a:ext cx="2621647" cy="1572988"/>
          </a:xfrm>
          <a:prstGeom prst="rect">
            <a:avLst/>
          </a:prstGeom>
          <a:noFill/>
          <a:effectLst>
            <a:outerShdw blurRad="88900" dist="152400" dir="2700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483" y="5421966"/>
            <a:ext cx="31350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800" b="1" dirty="0" smtClean="0">
                <a:ln/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29000"/>
                    </a:prstClr>
                  </a:outerShdw>
                </a:effectLst>
                <a:latin typeface="Candara" panose="020E0502030303020204" pitchFamily="34" charset="0"/>
              </a:rPr>
              <a:t>Nehemiah</a:t>
            </a:r>
            <a:endParaRPr lang="en-GB" sz="4800" b="1" dirty="0">
              <a:ln/>
              <a:solidFill>
                <a:schemeClr val="accent4"/>
              </a:solidFill>
              <a:effectLst>
                <a:outerShdw blurRad="50800" dist="76200" dir="2700000" algn="tl" rotWithShape="0">
                  <a:prstClr val="black">
                    <a:alpha val="29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483" y="6039184"/>
            <a:ext cx="866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Tempus Sans ITC" panose="04020404030D07020202" pitchFamily="82" charset="0"/>
              </a:rPr>
              <a:t>Building Walls &amp; Restoring Lives</a:t>
            </a:r>
            <a:endParaRPr lang="en-GB" sz="3200" b="1" dirty="0">
              <a:latin typeface="Tempus Sans ITC" panose="04020404030D07020202" pitchFamily="82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850006" y="206062"/>
            <a:ext cx="11143783" cy="4844908"/>
          </a:xfrm>
          <a:prstGeom prst="cloudCallout">
            <a:avLst>
              <a:gd name="adj1" fmla="val -24878"/>
              <a:gd name="adj2" fmla="val 6303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 smtClean="0"/>
              <a:t>What was the call of God on Nehemiah’s life?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288173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ction-building-services.co.uk/images/builders-hat-too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142" y="5050970"/>
            <a:ext cx="2621647" cy="1572988"/>
          </a:xfrm>
          <a:prstGeom prst="rect">
            <a:avLst/>
          </a:prstGeom>
          <a:noFill/>
          <a:effectLst>
            <a:outerShdw blurRad="88900" dist="152400" dir="2700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483" y="5421966"/>
            <a:ext cx="31350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800" b="1" dirty="0" smtClean="0">
                <a:ln/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29000"/>
                    </a:prstClr>
                  </a:outerShdw>
                </a:effectLst>
                <a:latin typeface="Candara" panose="020E0502030303020204" pitchFamily="34" charset="0"/>
              </a:rPr>
              <a:t>Nehemiah</a:t>
            </a:r>
            <a:endParaRPr lang="en-GB" sz="4800" b="1" dirty="0">
              <a:ln/>
              <a:solidFill>
                <a:schemeClr val="accent4"/>
              </a:solidFill>
              <a:effectLst>
                <a:outerShdw blurRad="50800" dist="76200" dir="2700000" algn="tl" rotWithShape="0">
                  <a:prstClr val="black">
                    <a:alpha val="29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483" y="6039184"/>
            <a:ext cx="866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Tempus Sans ITC" panose="04020404030D07020202" pitchFamily="82" charset="0"/>
              </a:rPr>
              <a:t>Building Walls &amp; Restoring Lives</a:t>
            </a:r>
            <a:endParaRPr lang="en-GB" sz="3200" b="1" dirty="0">
              <a:latin typeface="Tempus Sans ITC" panose="04020404030D07020202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669" y="432285"/>
            <a:ext cx="7740201" cy="4881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rgbClr val="002060"/>
                </a:solidFill>
              </a:rPr>
              <a:t>IMHO …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GB" sz="6600" b="1" i="1" dirty="0" smtClean="0">
                <a:solidFill>
                  <a:srgbClr val="002060"/>
                </a:solidFill>
              </a:rPr>
              <a:t>To rebuild the nation of Israel</a:t>
            </a:r>
            <a:endParaRPr lang="en-GB" sz="6600" b="1" i="1" dirty="0">
              <a:solidFill>
                <a:srgbClr val="002060"/>
              </a:solidFill>
            </a:endParaRPr>
          </a:p>
        </p:txBody>
      </p:sp>
      <p:pic>
        <p:nvPicPr>
          <p:cNvPr id="2" name="Picture 2" descr="The Nation magazine cover May 3 20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97" y="631065"/>
            <a:ext cx="3316494" cy="443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89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ction-building-services.co.uk/images/builders-hat-too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142" y="5050970"/>
            <a:ext cx="2621647" cy="1572988"/>
          </a:xfrm>
          <a:prstGeom prst="rect">
            <a:avLst/>
          </a:prstGeom>
          <a:noFill/>
          <a:effectLst>
            <a:outerShdw blurRad="88900" dist="152400" dir="2700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483" y="5421966"/>
            <a:ext cx="31350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800" b="1" dirty="0" smtClean="0">
                <a:ln/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29000"/>
                    </a:prstClr>
                  </a:outerShdw>
                </a:effectLst>
                <a:latin typeface="Candara" panose="020E0502030303020204" pitchFamily="34" charset="0"/>
              </a:rPr>
              <a:t>Nehemiah</a:t>
            </a:r>
            <a:endParaRPr lang="en-GB" sz="4800" b="1" dirty="0">
              <a:ln/>
              <a:solidFill>
                <a:schemeClr val="accent4"/>
              </a:solidFill>
              <a:effectLst>
                <a:outerShdw blurRad="50800" dist="76200" dir="2700000" algn="tl" rotWithShape="0">
                  <a:prstClr val="black">
                    <a:alpha val="29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483" y="6039184"/>
            <a:ext cx="866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Tempus Sans ITC" panose="04020404030D07020202" pitchFamily="82" charset="0"/>
              </a:rPr>
              <a:t>Building Walls &amp; Restoring Lives</a:t>
            </a:r>
            <a:endParaRPr lang="en-GB" sz="3200" b="1" dirty="0">
              <a:latin typeface="Tempus Sans ITC" panose="04020404030D07020202" pitchFamily="8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9483" y="244697"/>
            <a:ext cx="11634838" cy="1223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/>
              <a:t>The prerequisites for a nation are</a:t>
            </a:r>
            <a:endParaRPr lang="en-GB" sz="6000" dirty="0"/>
          </a:p>
        </p:txBody>
      </p:sp>
      <p:sp>
        <p:nvSpPr>
          <p:cNvPr id="8" name="Rectangle 7"/>
          <p:cNvSpPr/>
          <p:nvPr/>
        </p:nvSpPr>
        <p:spPr>
          <a:xfrm>
            <a:off x="141669" y="1674253"/>
            <a:ext cx="5344731" cy="38379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rgbClr val="002060"/>
                </a:solidFill>
              </a:rPr>
              <a:t>National Security and shelter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rgbClr val="002060"/>
                </a:solidFill>
              </a:rPr>
              <a:t>Food and water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rgbClr val="002060"/>
                </a:solidFill>
              </a:rPr>
              <a:t>Livelihoods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rgbClr val="002060"/>
                </a:solidFill>
              </a:rPr>
              <a:t>A legal system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rgbClr val="002060"/>
                </a:solidFill>
              </a:rPr>
              <a:t>A religious/worship system</a:t>
            </a:r>
            <a:endParaRPr lang="en-GB" sz="2400" b="1" i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5653825" y="1596979"/>
            <a:ext cx="6220496" cy="3606085"/>
          </a:xfrm>
          <a:prstGeom prst="cloudCallout">
            <a:avLst>
              <a:gd name="adj1" fmla="val -51475"/>
              <a:gd name="adj2" fmla="val 4178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So I think Nehemiah has been taking the people through a national rebuilding programme.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 smtClean="0"/>
              <a:t>I also think the basis for this would have been the prophecies before and during the exile.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8209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ction-building-services.co.uk/images/builders-hat-too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142" y="5050970"/>
            <a:ext cx="2621647" cy="1572988"/>
          </a:xfrm>
          <a:prstGeom prst="rect">
            <a:avLst/>
          </a:prstGeom>
          <a:noFill/>
          <a:effectLst>
            <a:outerShdw blurRad="88900" dist="152400" dir="2700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483" y="5421966"/>
            <a:ext cx="31350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800" b="1" dirty="0" smtClean="0">
                <a:ln/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29000"/>
                    </a:prstClr>
                  </a:outerShdw>
                </a:effectLst>
                <a:latin typeface="Candara" panose="020E0502030303020204" pitchFamily="34" charset="0"/>
              </a:rPr>
              <a:t>Nehemiah</a:t>
            </a:r>
            <a:endParaRPr lang="en-GB" sz="4800" b="1" dirty="0">
              <a:ln/>
              <a:solidFill>
                <a:schemeClr val="accent4"/>
              </a:solidFill>
              <a:effectLst>
                <a:outerShdw blurRad="50800" dist="76200" dir="2700000" algn="tl" rotWithShape="0">
                  <a:prstClr val="black">
                    <a:alpha val="29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483" y="6039184"/>
            <a:ext cx="866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Tempus Sans ITC" panose="04020404030D07020202" pitchFamily="82" charset="0"/>
              </a:rPr>
              <a:t>Building Walls &amp; Restoring Lives</a:t>
            </a:r>
            <a:endParaRPr lang="en-GB" sz="3200" b="1" dirty="0">
              <a:latin typeface="Tempus Sans ITC" panose="04020404030D07020202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669" y="432285"/>
            <a:ext cx="7740201" cy="4881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rgbClr val="002060"/>
                </a:solidFill>
              </a:rPr>
              <a:t>In that context …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GB" sz="6000" b="1" i="1" dirty="0" smtClean="0">
                <a:solidFill>
                  <a:srgbClr val="002060"/>
                </a:solidFill>
              </a:rPr>
              <a:t>Let’s read a chunk of Nehemiah 9 and then draw out some key points for us …</a:t>
            </a:r>
            <a:endParaRPr lang="en-GB" sz="6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34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ction-building-services.co.uk/images/builders-hat-too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142" y="5050970"/>
            <a:ext cx="2621647" cy="1572988"/>
          </a:xfrm>
          <a:prstGeom prst="rect">
            <a:avLst/>
          </a:prstGeom>
          <a:noFill/>
          <a:effectLst>
            <a:outerShdw blurRad="88900" dist="152400" dir="2700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483" y="5421966"/>
            <a:ext cx="31350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800" b="1" dirty="0" smtClean="0">
                <a:ln/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29000"/>
                    </a:prstClr>
                  </a:outerShdw>
                </a:effectLst>
                <a:latin typeface="Candara" panose="020E0502030303020204" pitchFamily="34" charset="0"/>
              </a:rPr>
              <a:t>Nehemiah</a:t>
            </a:r>
            <a:endParaRPr lang="en-GB" sz="4800" b="1" dirty="0">
              <a:ln/>
              <a:solidFill>
                <a:schemeClr val="accent4"/>
              </a:solidFill>
              <a:effectLst>
                <a:outerShdw blurRad="50800" dist="76200" dir="2700000" algn="tl" rotWithShape="0">
                  <a:prstClr val="black">
                    <a:alpha val="29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483" y="6039184"/>
            <a:ext cx="866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Tempus Sans ITC" panose="04020404030D07020202" pitchFamily="82" charset="0"/>
              </a:rPr>
              <a:t>Building Walls &amp; Restoring Lives</a:t>
            </a:r>
            <a:endParaRPr lang="en-GB" sz="3200" b="1" dirty="0">
              <a:latin typeface="Tempus Sans ITC" panose="04020404030D07020202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669" y="432285"/>
            <a:ext cx="7740201" cy="4881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GB" sz="6000" b="1" i="1" dirty="0" smtClean="0">
                <a:solidFill>
                  <a:srgbClr val="002060"/>
                </a:solidFill>
              </a:rPr>
              <a:t>Nehemiah 9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GB" sz="6000" b="1" i="1" dirty="0" smtClean="0">
                <a:solidFill>
                  <a:srgbClr val="002060"/>
                </a:solidFill>
              </a:rPr>
              <a:t>Verses 26 -37</a:t>
            </a:r>
            <a:endParaRPr lang="en-GB" sz="6000" b="1" i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8010659" y="432285"/>
            <a:ext cx="3983130" cy="4332897"/>
          </a:xfrm>
          <a:prstGeom prst="cloudCallout">
            <a:avLst>
              <a:gd name="adj1" fmla="val -83773"/>
              <a:gd name="adj2" fmla="val 3311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Please note the whole chapter is excellent, I have chosen this bit for the sake of time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2849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ction-building-services.co.uk/images/builders-hat-too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142" y="5050970"/>
            <a:ext cx="2621647" cy="1572988"/>
          </a:xfrm>
          <a:prstGeom prst="rect">
            <a:avLst/>
          </a:prstGeom>
          <a:noFill/>
          <a:effectLst>
            <a:outerShdw blurRad="88900" dist="152400" dir="2700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483" y="5421966"/>
            <a:ext cx="31350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800" b="1" dirty="0" smtClean="0">
                <a:ln/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29000"/>
                    </a:prstClr>
                  </a:outerShdw>
                </a:effectLst>
                <a:latin typeface="Candara" panose="020E0502030303020204" pitchFamily="34" charset="0"/>
              </a:rPr>
              <a:t>Nehemiah</a:t>
            </a:r>
            <a:endParaRPr lang="en-GB" sz="4800" b="1" dirty="0">
              <a:ln/>
              <a:solidFill>
                <a:schemeClr val="accent4"/>
              </a:solidFill>
              <a:effectLst>
                <a:outerShdw blurRad="50800" dist="76200" dir="2700000" algn="tl" rotWithShape="0">
                  <a:prstClr val="black">
                    <a:alpha val="29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483" y="6039184"/>
            <a:ext cx="866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Tempus Sans ITC" panose="04020404030D07020202" pitchFamily="82" charset="0"/>
              </a:rPr>
              <a:t>Building Walls &amp; Restoring Lives</a:t>
            </a:r>
            <a:endParaRPr lang="en-GB" sz="3200" b="1" dirty="0">
              <a:latin typeface="Tempus Sans ITC" panose="04020404030D0702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72" y="224160"/>
            <a:ext cx="11258294" cy="3996356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163401" y="4304747"/>
            <a:ext cx="7631099" cy="1259138"/>
          </a:xfrm>
          <a:prstGeom prst="cloudCallout">
            <a:avLst>
              <a:gd name="adj1" fmla="val -38322"/>
              <a:gd name="adj2" fmla="val -53739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 wonder whether your life feels like the rollercoaster ride experience just like the people of Israel?</a:t>
            </a:r>
          </a:p>
        </p:txBody>
      </p:sp>
    </p:spTree>
    <p:extLst>
      <p:ext uri="{BB962C8B-B14F-4D97-AF65-F5344CB8AC3E}">
        <p14:creationId xmlns:p14="http://schemas.microsoft.com/office/powerpoint/2010/main" val="3630847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ction-building-services.co.uk/images/builders-hat-too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142" y="5050970"/>
            <a:ext cx="2621647" cy="1572988"/>
          </a:xfrm>
          <a:prstGeom prst="rect">
            <a:avLst/>
          </a:prstGeom>
          <a:noFill/>
          <a:effectLst>
            <a:outerShdw blurRad="88900" dist="152400" dir="2700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483" y="5421966"/>
            <a:ext cx="31350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800" b="1" dirty="0" smtClean="0">
                <a:ln/>
                <a:solidFill>
                  <a:schemeClr val="accent4"/>
                </a:solidFill>
                <a:effectLst>
                  <a:outerShdw blurRad="50800" dist="76200" dir="2700000" algn="tl" rotWithShape="0">
                    <a:prstClr val="black">
                      <a:alpha val="29000"/>
                    </a:prstClr>
                  </a:outerShdw>
                </a:effectLst>
                <a:latin typeface="Candara" panose="020E0502030303020204" pitchFamily="34" charset="0"/>
              </a:rPr>
              <a:t>Nehemiah</a:t>
            </a:r>
            <a:endParaRPr lang="en-GB" sz="4800" b="1" dirty="0">
              <a:ln/>
              <a:solidFill>
                <a:schemeClr val="accent4"/>
              </a:solidFill>
              <a:effectLst>
                <a:outerShdw blurRad="50800" dist="76200" dir="2700000" algn="tl" rotWithShape="0">
                  <a:prstClr val="black">
                    <a:alpha val="29000"/>
                  </a:prst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483" y="6039184"/>
            <a:ext cx="866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Tempus Sans ITC" panose="04020404030D07020202" pitchFamily="82" charset="0"/>
              </a:rPr>
              <a:t>Building Walls &amp; Restoring Lives</a:t>
            </a:r>
            <a:endParaRPr lang="en-GB" sz="3200" b="1" dirty="0">
              <a:latin typeface="Tempus Sans ITC" panose="04020404030D07020202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669" y="432285"/>
            <a:ext cx="9015210" cy="4881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GB" sz="4800" b="1" i="1" dirty="0" smtClean="0">
                <a:solidFill>
                  <a:srgbClr val="002060"/>
                </a:solidFill>
              </a:rPr>
              <a:t>Verse 31: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GB" sz="4800" b="1" i="1" dirty="0" smtClean="0">
                <a:solidFill>
                  <a:srgbClr val="002060"/>
                </a:solidFill>
              </a:rPr>
              <a:t>“But in your great mercy You did not put an end to them or abandon them, for You are a gracious and merciful God.”</a:t>
            </a:r>
            <a:endParaRPr lang="en-GB" sz="4400" b="1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7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4126EBDD-F1C8-4AA5-9CAE-10DC3218AB41}" vid="{6F49A40E-D72E-4BCD-A2EE-EC439708E1F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Nehemiah template 1</Template>
  <TotalTime>428</TotalTime>
  <Words>331</Words>
  <Application>Microsoft Macintosh PowerPoint</Application>
  <PresentationFormat>Custom</PresentationFormat>
  <Paragraphs>58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Blake</dc:creator>
  <cp:lastModifiedBy>Keith Brockbank</cp:lastModifiedBy>
  <cp:revision>12</cp:revision>
  <dcterms:created xsi:type="dcterms:W3CDTF">2015-01-11T17:53:11Z</dcterms:created>
  <dcterms:modified xsi:type="dcterms:W3CDTF">2015-03-13T15:16:45Z</dcterms:modified>
</cp:coreProperties>
</file>